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7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1C8FF-F249-F74A-803D-6E4E13252F5A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7E0FE-8C2B-F949-A1EA-FA1E6028C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37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E0FE-8C2B-F949-A1EA-FA1E6028C7A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38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80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08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3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00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93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74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45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83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14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27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17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3495-3497-5443-BD25-5869DEE63690}" type="datetimeFigureOut">
              <a:rPr kumimoji="1" lang="ja-JP" altLang="en-US" smtClean="0"/>
              <a:t>2014/05/14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30A3-B9E8-BC4B-92BF-846E4F23C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72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0381" y="1727696"/>
            <a:ext cx="8616087" cy="1470025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latin typeface="Times New Roman"/>
                <a:cs typeface="Times New Roman"/>
              </a:rPr>
              <a:t>Serial time-encoded amplified image </a:t>
            </a:r>
            <a:r>
              <a:rPr lang="en-US" altLang="ja-JP" sz="3200" b="1" dirty="0" smtClean="0">
                <a:latin typeface="Times New Roman"/>
                <a:cs typeface="Times New Roman"/>
              </a:rPr>
              <a:t>for </a:t>
            </a:r>
            <a:r>
              <a:rPr lang="en-US" altLang="ja-JP" sz="3200" b="1" dirty="0">
                <a:latin typeface="Times New Roman"/>
                <a:cs typeface="Times New Roman"/>
              </a:rPr>
              <a:t>real-time observation of </a:t>
            </a:r>
            <a:r>
              <a:rPr lang="en-US" altLang="ja-JP" sz="3200" b="1" dirty="0" smtClean="0">
                <a:latin typeface="Times New Roman"/>
                <a:cs typeface="Times New Roman"/>
              </a:rPr>
              <a:t>fast</a:t>
            </a:r>
            <a:r>
              <a:rPr lang="en-US" altLang="ja-JP" sz="3200" dirty="0">
                <a:latin typeface="Times New Roman"/>
                <a:cs typeface="Times New Roman"/>
              </a:rPr>
              <a:t> </a:t>
            </a:r>
            <a:r>
              <a:rPr lang="en-US" altLang="ja-JP" sz="3200" b="1" dirty="0" smtClean="0">
                <a:latin typeface="Times New Roman"/>
                <a:cs typeface="Times New Roman"/>
              </a:rPr>
              <a:t>dynamic </a:t>
            </a:r>
            <a:r>
              <a:rPr lang="en-US" altLang="ja-JP" sz="3200" b="1" dirty="0">
                <a:latin typeface="Times New Roman"/>
                <a:cs typeface="Times New Roman"/>
              </a:rPr>
              <a:t>phenomena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Times New Roman"/>
                <a:cs typeface="Times New Roman"/>
              </a:rPr>
              <a:t>PD Yi-Da Hsieh</a:t>
            </a:r>
            <a:endParaRPr kumimoji="1" lang="ja-JP" alt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052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Basic operation of the STEAM camera.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6" name="コンテンツ プレースホルダー 5" descr="スクリーンショット 2014-05-13 午後7.21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7" r="-6797"/>
          <a:stretch>
            <a:fillRect/>
          </a:stretch>
        </p:blipFill>
        <p:spPr>
          <a:xfrm>
            <a:off x="457200" y="1143000"/>
            <a:ext cx="8229600" cy="5157252"/>
          </a:xfrm>
        </p:spPr>
      </p:pic>
    </p:spTree>
    <p:extLst>
      <p:ext uri="{BB962C8B-B14F-4D97-AF65-F5344CB8AC3E}">
        <p14:creationId xmlns:p14="http://schemas.microsoft.com/office/powerpoint/2010/main" val="257851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67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T</a:t>
            </a:r>
            <a:r>
              <a:rPr lang="en-US" altLang="ja-JP" dirty="0" smtClean="0">
                <a:latin typeface="Times New Roman"/>
                <a:cs typeface="Times New Roman"/>
              </a:rPr>
              <a:t>he </a:t>
            </a:r>
            <a:r>
              <a:rPr lang="en-US" altLang="ja-JP" dirty="0">
                <a:latin typeface="Times New Roman"/>
                <a:cs typeface="Times New Roman"/>
              </a:rPr>
              <a:t>laser ablation experiment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4" name="コンテンツ プレースホルダー 3" descr="スクリーンショット 2014-05-13 午後7.27.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92" r="-18692"/>
          <a:stretch>
            <a:fillRect/>
          </a:stretch>
        </p:blipFill>
        <p:spPr>
          <a:xfrm>
            <a:off x="0" y="1065430"/>
            <a:ext cx="9004271" cy="4984149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005080" y="6122200"/>
            <a:ext cx="507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Temporal resolution: 163ns</a:t>
            </a:r>
            <a:endParaRPr kumimoji="1" lang="ja-JP" alt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021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7069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b="1" dirty="0">
                <a:latin typeface="Times New Roman"/>
                <a:cs typeface="Times New Roman"/>
              </a:rPr>
              <a:t>High-throughput single-</a:t>
            </a:r>
            <a:r>
              <a:rPr lang="en-US" altLang="ja-JP" sz="3600" b="1" dirty="0" err="1">
                <a:latin typeface="Times New Roman"/>
                <a:cs typeface="Times New Roman"/>
              </a:rPr>
              <a:t>microparticle</a:t>
            </a:r>
            <a:r>
              <a:rPr lang="en-US" altLang="ja-JP" sz="3600" b="1" dirty="0">
                <a:latin typeface="Times New Roman"/>
                <a:cs typeface="Times New Roman"/>
              </a:rPr>
              <a:t> imaging flow analyzer</a:t>
            </a:r>
            <a:r>
              <a:rPr lang="ja-JP" altLang="ja-JP" sz="3600" dirty="0">
                <a:latin typeface="Times New Roman"/>
                <a:cs typeface="Times New Roman"/>
              </a:rPr>
              <a:t> </a:t>
            </a:r>
            <a:endParaRPr kumimoji="1" lang="ja-JP" alt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コンテンツ プレースホルダー 3" descr="スクリーンショット 2014-05-14 午前2.37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3847"/>
          <a:stretch>
            <a:fillRect/>
          </a:stretch>
        </p:blipFill>
        <p:spPr/>
      </p:pic>
      <p:sp>
        <p:nvSpPr>
          <p:cNvPr id="5" name="正方形/長方形 4"/>
          <p:cNvSpPr/>
          <p:nvPr/>
        </p:nvSpPr>
        <p:spPr>
          <a:xfrm>
            <a:off x="2103454" y="6310829"/>
            <a:ext cx="6757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>
                <a:latin typeface="Times New Roman"/>
                <a:cs typeface="Times New Roman"/>
              </a:rPr>
              <a:t>Ref: K</a:t>
            </a:r>
            <a:r>
              <a:rPr lang="en-US" altLang="ja-JP" i="1" dirty="0">
                <a:latin typeface="Times New Roman"/>
                <a:cs typeface="Times New Roman"/>
              </a:rPr>
              <a:t>. </a:t>
            </a:r>
            <a:r>
              <a:rPr lang="en-US" altLang="ja-JP" i="1" dirty="0" err="1">
                <a:latin typeface="Times New Roman"/>
                <a:cs typeface="Times New Roman"/>
              </a:rPr>
              <a:t>Goda</a:t>
            </a:r>
            <a:r>
              <a:rPr lang="en-US" altLang="ja-JP" i="1" dirty="0">
                <a:latin typeface="Times New Roman"/>
                <a:cs typeface="Times New Roman"/>
              </a:rPr>
              <a:t>, et al. (2012) Proc. Natl. Acad. Sci., </a:t>
            </a:r>
            <a:r>
              <a:rPr lang="en-US" altLang="ja-JP" b="1" i="1" dirty="0">
                <a:latin typeface="Times New Roman"/>
                <a:cs typeface="Times New Roman"/>
              </a:rPr>
              <a:t>109</a:t>
            </a:r>
            <a:r>
              <a:rPr lang="en-US" altLang="ja-JP" i="1" dirty="0">
                <a:latin typeface="Times New Roman"/>
                <a:cs typeface="Times New Roman"/>
              </a:rPr>
              <a:t>: 11630.</a:t>
            </a:r>
            <a:r>
              <a:rPr lang="ja-JP" altLang="ja-JP" i="1" dirty="0">
                <a:latin typeface="Times New Roman"/>
                <a:cs typeface="Times New Roman"/>
              </a:rPr>
              <a:t> </a:t>
            </a:r>
            <a:endParaRPr lang="ja-JP" alt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79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b="1" dirty="0">
                <a:latin typeface="Times New Roman"/>
                <a:cs typeface="Times New Roman"/>
              </a:rPr>
              <a:t>High-throughput single-</a:t>
            </a:r>
            <a:r>
              <a:rPr lang="en-US" altLang="ja-JP" sz="3600" b="1" dirty="0" err="1">
                <a:latin typeface="Times New Roman"/>
                <a:cs typeface="Times New Roman"/>
              </a:rPr>
              <a:t>microparticle</a:t>
            </a:r>
            <a:r>
              <a:rPr lang="en-US" altLang="ja-JP" sz="3600" b="1" dirty="0">
                <a:latin typeface="Times New Roman"/>
                <a:cs typeface="Times New Roman"/>
              </a:rPr>
              <a:t> imaging flow analyzer</a:t>
            </a:r>
            <a:r>
              <a:rPr lang="ja-JP" altLang="ja-JP" sz="3600" dirty="0">
                <a:latin typeface="Times New Roman"/>
                <a:cs typeface="Times New Roman"/>
              </a:rPr>
              <a:t> </a:t>
            </a:r>
            <a:r>
              <a:rPr kumimoji="1" lang="en-US" altLang="ja-JP" sz="3600" dirty="0" smtClean="0"/>
              <a:t> </a:t>
            </a:r>
            <a:endParaRPr kumimoji="1" lang="ja-JP" altLang="en-US" sz="3600" dirty="0"/>
          </a:p>
        </p:txBody>
      </p:sp>
      <p:pic>
        <p:nvPicPr>
          <p:cNvPr id="5" name="SM0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8361" y="1600200"/>
            <a:ext cx="7869938" cy="4766898"/>
          </a:xfrm>
        </p:spPr>
      </p:pic>
    </p:spTree>
    <p:extLst>
      <p:ext uri="{BB962C8B-B14F-4D97-AF65-F5344CB8AC3E}">
        <p14:creationId xmlns:p14="http://schemas.microsoft.com/office/powerpoint/2010/main" val="279739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094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latin typeface="Times New Roman"/>
                <a:cs typeface="Times New Roman"/>
              </a:rPr>
              <a:t>Comparison </a:t>
            </a:r>
            <a:r>
              <a:rPr lang="en-US" altLang="ja-JP" sz="3600" dirty="0">
                <a:latin typeface="Times New Roman"/>
                <a:cs typeface="Times New Roman"/>
              </a:rPr>
              <a:t>with a conventional CCD camera and a CMOS </a:t>
            </a:r>
            <a:r>
              <a:rPr lang="en-US" altLang="ja-JP" sz="3600" dirty="0" smtClean="0">
                <a:latin typeface="Times New Roman"/>
                <a:cs typeface="Times New Roman"/>
              </a:rPr>
              <a:t>camera</a:t>
            </a:r>
            <a:endParaRPr kumimoji="1" lang="ja-JP" altLang="en-US" sz="3600" dirty="0">
              <a:latin typeface="Times New Roman"/>
              <a:cs typeface="Times New Roman"/>
            </a:endParaRPr>
          </a:p>
        </p:txBody>
      </p:sp>
      <p:pic>
        <p:nvPicPr>
          <p:cNvPr id="6" name="図 5" descr="スクリーンショット 2014-05-14 午前3.1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21" y="1283946"/>
            <a:ext cx="6552417" cy="540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253"/>
            <a:ext cx="8229600" cy="1143000"/>
          </a:xfrm>
        </p:spPr>
        <p:txBody>
          <a:bodyPr/>
          <a:lstStyle/>
          <a:p>
            <a:r>
              <a:rPr lang="en-US" altLang="ja-JP" b="1" dirty="0">
                <a:latin typeface="Times New Roman"/>
                <a:cs typeface="Times New Roman"/>
              </a:rPr>
              <a:t>Rare Cell Detection</a:t>
            </a:r>
            <a:r>
              <a:rPr lang="ja-JP" altLang="ja-JP" dirty="0">
                <a:latin typeface="Times New Roman"/>
                <a:cs typeface="Times New Roman"/>
              </a:rPr>
              <a:t>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79568"/>
            <a:ext cx="8229600" cy="5037126"/>
          </a:xfrm>
        </p:spPr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MCF7 </a:t>
            </a:r>
            <a:r>
              <a:rPr lang="en-US" altLang="ja-JP" dirty="0">
                <a:latin typeface="Times New Roman"/>
                <a:cs typeface="Times New Roman"/>
              </a:rPr>
              <a:t>(breast cancer </a:t>
            </a:r>
            <a:r>
              <a:rPr lang="en-US" altLang="ja-JP" dirty="0" smtClean="0">
                <a:latin typeface="Times New Roman"/>
                <a:cs typeface="Times New Roman"/>
              </a:rPr>
              <a:t>cell) in blood</a:t>
            </a:r>
          </a:p>
          <a:p>
            <a:pPr lvl="1"/>
            <a:r>
              <a:rPr lang="en-US" altLang="ja-JP" dirty="0">
                <a:latin typeface="Times New Roman"/>
                <a:cs typeface="Times New Roman"/>
              </a:rPr>
              <a:t>Red blood cells are lysed with a hypotonic lysing </a:t>
            </a:r>
            <a:r>
              <a:rPr lang="en-US" altLang="ja-JP" dirty="0" smtClean="0">
                <a:latin typeface="Times New Roman"/>
                <a:cs typeface="Times New Roman"/>
              </a:rPr>
              <a:t>agent.</a:t>
            </a:r>
          </a:p>
          <a:p>
            <a:pPr lvl="1" algn="just"/>
            <a:r>
              <a:rPr lang="en-US" altLang="ja-JP" dirty="0">
                <a:latin typeface="Times New Roman"/>
                <a:cs typeface="Times New Roman"/>
              </a:rPr>
              <a:t>MCF7 cells are fixed with formaldehyde and coated with metal beads with a diameter of 1 </a:t>
            </a:r>
            <a:r>
              <a:rPr lang="en-US" altLang="ja-JP" dirty="0" err="1">
                <a:latin typeface="Times New Roman"/>
                <a:cs typeface="Times New Roman"/>
              </a:rPr>
              <a:t>μm</a:t>
            </a:r>
            <a:r>
              <a:rPr lang="en-US" altLang="ja-JP" dirty="0">
                <a:latin typeface="Times New Roman"/>
                <a:cs typeface="Times New Roman"/>
              </a:rPr>
              <a:t> via an antibody to </a:t>
            </a:r>
            <a:r>
              <a:rPr lang="en-US" altLang="ja-JP" dirty="0" err="1">
                <a:latin typeface="Times New Roman"/>
                <a:cs typeface="Times New Roman"/>
              </a:rPr>
              <a:t>EpCAM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745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スクリーンショット 2014-05-14 午前3.26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35"/>
            <a:ext cx="9144000" cy="478804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799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latin typeface="Times New Roman"/>
                <a:cs typeface="Times New Roman"/>
              </a:rPr>
              <a:t>Result</a:t>
            </a:r>
            <a:endParaRPr kumimoji="1" lang="ja-JP" altLang="en-US" sz="36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635447"/>
            <a:ext cx="8229600" cy="1050302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Times New Roman"/>
                <a:cs typeface="Times New Roman"/>
              </a:rPr>
              <a:t>Sensitivity: 75%</a:t>
            </a:r>
          </a:p>
          <a:p>
            <a:r>
              <a:rPr kumimoji="1" lang="en-US" altLang="ja-JP" sz="2800" dirty="0" smtClean="0">
                <a:latin typeface="Times New Roman"/>
                <a:cs typeface="Times New Roman"/>
              </a:rPr>
              <a:t>100,000 cells/s</a:t>
            </a:r>
          </a:p>
          <a:p>
            <a:endParaRPr kumimoji="1" lang="en-US" altLang="ja-JP" sz="2800" dirty="0" smtClean="0">
              <a:latin typeface="Times New Roman"/>
              <a:cs typeface="Times New Roman"/>
            </a:endParaRPr>
          </a:p>
          <a:p>
            <a:endParaRPr kumimoji="1" lang="en-US" altLang="ja-JP" sz="2800" dirty="0" smtClean="0">
              <a:latin typeface="Times New Roman"/>
              <a:cs typeface="Times New Roman"/>
            </a:endParaRPr>
          </a:p>
          <a:p>
            <a:endParaRPr kumimoji="1" lang="en-US" altLang="ja-JP" sz="2800" dirty="0" smtClean="0">
              <a:latin typeface="Times New Roman"/>
              <a:cs typeface="Times New Roman"/>
            </a:endParaRPr>
          </a:p>
          <a:p>
            <a:endParaRPr kumimoji="1" lang="ja-JP" alt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317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ja-JP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High-speed instruments capable of capturing fast transient events are seeing increasing demand as the physical processes of interest become more complex.</a:t>
            </a:r>
            <a:r>
              <a:rPr lang="ja-JP" altLang="ja-JP" dirty="0">
                <a:latin typeface="Times New Roman"/>
                <a:cs typeface="Times New Roman"/>
              </a:rPr>
              <a:t> 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pPr algn="just"/>
            <a:r>
              <a:rPr lang="en-US" altLang="ja-JP" dirty="0">
                <a:latin typeface="Times New Roman"/>
                <a:cs typeface="Times New Roman"/>
              </a:rPr>
              <a:t>With its ability to perform fast continuous measurements, </a:t>
            </a:r>
            <a:r>
              <a:rPr lang="en-US" altLang="ja-JP" dirty="0" smtClean="0">
                <a:latin typeface="Times New Roman"/>
                <a:cs typeface="Times New Roman"/>
              </a:rPr>
              <a:t>STEAM </a:t>
            </a:r>
            <a:r>
              <a:rPr lang="en-US" altLang="ja-JP" dirty="0">
                <a:latin typeface="Times New Roman"/>
                <a:cs typeface="Times New Roman"/>
              </a:rPr>
              <a:t>is expected to be useful for high-throughput screening and studying non-repetitive </a:t>
            </a:r>
            <a:r>
              <a:rPr lang="en-US" altLang="ja-JP" dirty="0" smtClean="0">
                <a:latin typeface="Times New Roman"/>
                <a:cs typeface="Times New Roman"/>
              </a:rPr>
              <a:t>rare phenomena.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370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3583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Introduction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237" y="1493564"/>
            <a:ext cx="8229600" cy="4917590"/>
          </a:xfrm>
        </p:spPr>
        <p:txBody>
          <a:bodyPr/>
          <a:lstStyle/>
          <a:p>
            <a:r>
              <a:rPr lang="en-US" altLang="ja-JP" dirty="0">
                <a:latin typeface="Times New Roman"/>
                <a:cs typeface="Times New Roman"/>
              </a:rPr>
              <a:t>Optical imaging is a widespread and versatile diagnostics and inspection tool in use today</a:t>
            </a:r>
            <a:r>
              <a:rPr lang="en-US" altLang="ja-JP" dirty="0" smtClean="0">
                <a:latin typeface="Times New Roman"/>
                <a:cs typeface="Times New Roman"/>
              </a:rPr>
              <a:t>.</a:t>
            </a:r>
          </a:p>
          <a:p>
            <a:endParaRPr lang="en-US" altLang="ja-JP" dirty="0" smtClean="0">
              <a:latin typeface="Times New Roman"/>
              <a:cs typeface="Times New Roman"/>
            </a:endParaRPr>
          </a:p>
          <a:p>
            <a:r>
              <a:rPr lang="en-US" altLang="ja-JP" dirty="0" smtClean="0">
                <a:latin typeface="Times New Roman"/>
                <a:cs typeface="Times New Roman"/>
              </a:rPr>
              <a:t>High-speed optical imaging is an effective tool for real-time observation of fast dynamical events such as </a:t>
            </a:r>
            <a:r>
              <a:rPr lang="en-US" altLang="ja-JP" dirty="0" err="1" smtClean="0">
                <a:latin typeface="Times New Roman"/>
                <a:cs typeface="Times New Roman"/>
              </a:rPr>
              <a:t>shokwaves</a:t>
            </a:r>
            <a:r>
              <a:rPr lang="en-US" altLang="ja-JP" dirty="0" smtClean="0">
                <a:latin typeface="Times New Roman"/>
                <a:cs typeface="Times New Roman"/>
              </a:rPr>
              <a:t>, laser fusion. </a:t>
            </a:r>
            <a:endParaRPr lang="en-US" altLang="ja-JP" dirty="0">
              <a:latin typeface="Times New Roman"/>
              <a:cs typeface="Times New Roman"/>
            </a:endParaRPr>
          </a:p>
          <a:p>
            <a:endParaRPr lang="en-US" altLang="ja-JP" dirty="0" smtClean="0">
              <a:latin typeface="Times New Roman"/>
              <a:cs typeface="Times New Roman"/>
            </a:endParaRPr>
          </a:p>
          <a:p>
            <a:endParaRPr lang="en-US" altLang="ja-JP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215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35909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Introduction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237" y="5230713"/>
            <a:ext cx="8229600" cy="1379894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latin typeface="Times New Roman"/>
                <a:cs typeface="Times New Roman"/>
              </a:rPr>
              <a:t>Serial time-encoded amplified </a:t>
            </a:r>
            <a:r>
              <a:rPr lang="en-US" altLang="ja-JP" sz="2800" dirty="0" smtClean="0">
                <a:latin typeface="Times New Roman"/>
                <a:cs typeface="Times New Roman"/>
              </a:rPr>
              <a:t>imaging/microscopy </a:t>
            </a:r>
            <a:r>
              <a:rPr lang="en-US" altLang="ja-JP" sz="2800" dirty="0">
                <a:latin typeface="Times New Roman"/>
                <a:cs typeface="Times New Roman"/>
              </a:rPr>
              <a:t>(STEAM)</a:t>
            </a:r>
            <a:r>
              <a:rPr lang="ja-JP" altLang="ja-JP" sz="2800" dirty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226727" y="1007091"/>
            <a:ext cx="6350000" cy="32639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85324" y="6425103"/>
            <a:ext cx="7435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>
                <a:latin typeface="Times New Roman"/>
                <a:cs typeface="Times New Roman"/>
              </a:rPr>
              <a:t>Ref: http://</a:t>
            </a:r>
            <a:r>
              <a:rPr lang="en-US" altLang="ja-JP" i="1" dirty="0" err="1">
                <a:latin typeface="Times New Roman"/>
                <a:cs typeface="Times New Roman"/>
              </a:rPr>
              <a:t>www.sony.jp</a:t>
            </a:r>
            <a:r>
              <a:rPr lang="en-US" altLang="ja-JP" i="1" dirty="0">
                <a:latin typeface="Times New Roman"/>
                <a:cs typeface="Times New Roman"/>
              </a:rPr>
              <a:t>/cyber-shot/products/DSC-WX1/feature_1.html</a:t>
            </a:r>
            <a:endParaRPr lang="ja-JP" altLang="en-US" i="1" dirty="0">
              <a:latin typeface="Times New Roman"/>
              <a:cs typeface="Times New Roman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75980" y="4270991"/>
            <a:ext cx="123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Times New Roman"/>
                <a:cs typeface="Times New Roman"/>
              </a:rPr>
              <a:t>&lt;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1M fps</a:t>
            </a:r>
            <a:endParaRPr kumimoji="1" lang="ja-JP" alt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76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28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latin typeface="Times New Roman"/>
                <a:cs typeface="Times New Roman"/>
              </a:rPr>
              <a:t>D</a:t>
            </a:r>
            <a:r>
              <a:rPr lang="en-US" altLang="ja-JP" sz="3200" b="1" dirty="0" smtClean="0">
                <a:latin typeface="Times New Roman"/>
                <a:cs typeface="Times New Roman"/>
              </a:rPr>
              <a:t>ispersive </a:t>
            </a:r>
            <a:r>
              <a:rPr lang="en-US" altLang="ja-JP" sz="3200" b="1" dirty="0">
                <a:latin typeface="Times New Roman"/>
                <a:cs typeface="Times New Roman"/>
              </a:rPr>
              <a:t>Fourier </a:t>
            </a:r>
            <a:r>
              <a:rPr lang="en-US" altLang="ja-JP" sz="3200" b="1" dirty="0" smtClean="0">
                <a:latin typeface="Times New Roman"/>
                <a:cs typeface="Times New Roman"/>
              </a:rPr>
              <a:t>transformation (DFT)</a:t>
            </a:r>
            <a:br>
              <a:rPr lang="en-US" altLang="ja-JP" sz="3200" b="1" dirty="0" smtClean="0">
                <a:latin typeface="Times New Roman"/>
                <a:cs typeface="Times New Roman"/>
              </a:rPr>
            </a:br>
            <a:r>
              <a:rPr lang="en-US" altLang="ja-JP" sz="3200" b="1" dirty="0" smtClean="0">
                <a:latin typeface="Times New Roman"/>
                <a:cs typeface="Times New Roman"/>
              </a:rPr>
              <a:t>(</a:t>
            </a:r>
            <a:r>
              <a:rPr lang="ja-JP" altLang="en-US" sz="3200" b="1" dirty="0" smtClean="0">
                <a:latin typeface="Times New Roman"/>
                <a:cs typeface="Times New Roman"/>
              </a:rPr>
              <a:t>分散フーリエ変換</a:t>
            </a:r>
            <a:r>
              <a:rPr lang="en-US" altLang="ja-JP" sz="3200" b="1" dirty="0" smtClean="0">
                <a:latin typeface="Times New Roman"/>
                <a:cs typeface="Times New Roman"/>
              </a:rPr>
              <a:t>)</a:t>
            </a:r>
            <a:r>
              <a:rPr lang="ja-JP" altLang="ja-JP" sz="3200" dirty="0" smtClean="0">
                <a:latin typeface="Times New Roman"/>
                <a:cs typeface="Times New Roman"/>
              </a:rPr>
              <a:t> 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pic>
        <p:nvPicPr>
          <p:cNvPr id="7" name="コンテンツ プレースホルダー 6" descr="スクリーンショット 2014-05-13 午後4.00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" b="5060"/>
          <a:stretch>
            <a:fillRect/>
          </a:stretch>
        </p:blipFill>
        <p:spPr>
          <a:xfrm>
            <a:off x="641000" y="1766493"/>
            <a:ext cx="7362612" cy="4359670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757963" y="1346363"/>
            <a:ext cx="3926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lang="en-US" altLang="ja-JP" sz="2000" dirty="0">
                <a:solidFill>
                  <a:srgbClr val="FF0000"/>
                </a:solidFill>
                <a:latin typeface="Times New Roman"/>
                <a:cs typeface="Times New Roman"/>
              </a:rPr>
              <a:t>sufficiently large and linear GVD</a:t>
            </a:r>
            <a:r>
              <a:rPr lang="ja-JP" altLang="ja-JP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kumimoji="1" lang="ja-JP" alt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37736" y="6126163"/>
            <a:ext cx="192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lang="en-US" altLang="ja-JP" dirty="0">
                <a:solidFill>
                  <a:srgbClr val="FF0000"/>
                </a:solidFill>
                <a:latin typeface="Times New Roman"/>
                <a:cs typeface="Times New Roman"/>
              </a:rPr>
              <a:t>a gain 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medium.</a:t>
            </a:r>
            <a:r>
              <a:rPr lang="ja-JP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kumimoji="1" lang="ja-JP" alt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2291" y="6468192"/>
            <a:ext cx="536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Times New Roman"/>
                <a:cs typeface="Times New Roman"/>
              </a:rPr>
              <a:t>Ref: </a:t>
            </a:r>
            <a:r>
              <a:rPr lang="en-US" altLang="ja-JP" i="1" dirty="0">
                <a:latin typeface="Times New Roman"/>
                <a:cs typeface="Times New Roman"/>
              </a:rPr>
              <a:t>K. </a:t>
            </a:r>
            <a:r>
              <a:rPr lang="en-US" altLang="ja-JP" i="1" dirty="0" err="1">
                <a:latin typeface="Times New Roman"/>
                <a:cs typeface="Times New Roman"/>
              </a:rPr>
              <a:t>Goda</a:t>
            </a:r>
            <a:r>
              <a:rPr lang="en-US" altLang="ja-JP" i="1" dirty="0">
                <a:latin typeface="Times New Roman"/>
                <a:cs typeface="Times New Roman"/>
              </a:rPr>
              <a:t>, et al. (2013) Nat. </a:t>
            </a:r>
            <a:r>
              <a:rPr lang="en-US" altLang="ja-JP" i="1" dirty="0" err="1">
                <a:latin typeface="Times New Roman"/>
                <a:cs typeface="Times New Roman"/>
              </a:rPr>
              <a:t>Phontonics</a:t>
            </a:r>
            <a:r>
              <a:rPr lang="en-US" altLang="ja-JP" i="1" dirty="0">
                <a:latin typeface="Times New Roman"/>
                <a:cs typeface="Times New Roman"/>
              </a:rPr>
              <a:t>, </a:t>
            </a:r>
            <a:r>
              <a:rPr lang="en-US" altLang="ja-JP" b="1" i="1" dirty="0">
                <a:latin typeface="Times New Roman"/>
                <a:cs typeface="Times New Roman"/>
              </a:rPr>
              <a:t>7</a:t>
            </a:r>
            <a:r>
              <a:rPr lang="en-US" altLang="ja-JP" i="1" dirty="0">
                <a:latin typeface="Times New Roman"/>
                <a:cs typeface="Times New Roman"/>
              </a:rPr>
              <a:t>: 102.</a:t>
            </a:r>
            <a:endParaRPr lang="ja-JP" altLang="ja-JP" i="1" dirty="0">
              <a:latin typeface="Times New Roman"/>
              <a:cs typeface="Times New Roman"/>
            </a:endParaRPr>
          </a:p>
          <a:p>
            <a:endParaRPr kumimoji="1" lang="ja-JP" alt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504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Method for DFT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4" name="コンテンツ プレースホルダー 3" descr="スクリーンショット 2014-05-13 午後6.43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b="1019"/>
          <a:stretch>
            <a:fillRect/>
          </a:stretch>
        </p:blipFill>
        <p:spPr>
          <a:xfrm>
            <a:off x="547011" y="1300657"/>
            <a:ext cx="8229600" cy="5049729"/>
          </a:xfrm>
        </p:spPr>
      </p:pic>
      <p:sp>
        <p:nvSpPr>
          <p:cNvPr id="5" name="正方形/長方形 4"/>
          <p:cNvSpPr/>
          <p:nvPr/>
        </p:nvSpPr>
        <p:spPr>
          <a:xfrm>
            <a:off x="3746543" y="924842"/>
            <a:ext cx="1513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Times New Roman"/>
                <a:cs typeface="Times New Roman"/>
              </a:rPr>
              <a:t>~1,550 nm</a:t>
            </a:r>
            <a:r>
              <a:rPr lang="ja-JP" altLang="ja-JP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ja-JP" alt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2974202" y="2807539"/>
            <a:ext cx="2438908" cy="1420482"/>
            <a:chOff x="2974202" y="2807539"/>
            <a:chExt cx="2438908" cy="1420482"/>
          </a:xfrm>
        </p:grpSpPr>
        <p:sp>
          <p:nvSpPr>
            <p:cNvPr id="6" name="正方形/長方形 5"/>
            <p:cNvSpPr/>
            <p:nvPr/>
          </p:nvSpPr>
          <p:spPr>
            <a:xfrm>
              <a:off x="3746543" y="3444389"/>
              <a:ext cx="16665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800–1,000 nm</a:t>
              </a:r>
              <a:r>
                <a:rPr lang="ja-JP" altLang="ja-JP" sz="2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endParaRPr lang="ja-JP" altLang="en-US" sz="200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4661811" y="2807539"/>
              <a:ext cx="367598" cy="63685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H="1">
              <a:off x="2974202" y="3844499"/>
              <a:ext cx="618233" cy="38352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045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3909" y="4067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Times New Roman"/>
                <a:cs typeface="Times New Roman"/>
              </a:rPr>
              <a:t>Gas spectroscopy</a:t>
            </a:r>
            <a:r>
              <a:rPr lang="ja-JP" altLang="ja-JP" dirty="0" smtClean="0">
                <a:latin typeface="Times New Roman"/>
                <a:cs typeface="Times New Roman"/>
              </a:rPr>
              <a:t>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334179" y="3304778"/>
            <a:ext cx="8369329" cy="284507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Times New Roman"/>
                <a:cs typeface="Times New Roman"/>
              </a:rPr>
              <a:t>Mode-locked ytterbium fiber laser</a:t>
            </a:r>
          </a:p>
          <a:p>
            <a:pPr lvl="1"/>
            <a:r>
              <a:rPr kumimoji="1" lang="en-US" altLang="ja-JP" dirty="0" smtClean="0">
                <a:latin typeface="Times New Roman"/>
                <a:cs typeface="Times New Roman"/>
              </a:rPr>
              <a:t>Center wavelength: 1064nm.</a:t>
            </a:r>
          </a:p>
          <a:p>
            <a:pPr lvl="1"/>
            <a:r>
              <a:rPr lang="en-US" altLang="ja-JP" dirty="0" smtClean="0">
                <a:latin typeface="Times New Roman"/>
                <a:cs typeface="Times New Roman"/>
              </a:rPr>
              <a:t>Repetition rate: 1.133MHz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1</a:t>
            </a:r>
            <a:r>
              <a:rPr lang="en-US" altLang="ja-JP" dirty="0" smtClean="0">
                <a:latin typeface="Times New Roman"/>
                <a:cs typeface="Times New Roman"/>
              </a:rPr>
              <a:t>0 </a:t>
            </a:r>
            <a:r>
              <a:rPr lang="en-US" altLang="ja-JP" dirty="0">
                <a:latin typeface="Times New Roman"/>
                <a:cs typeface="Times New Roman"/>
              </a:rPr>
              <a:t>GHz bandwidth </a:t>
            </a:r>
            <a:r>
              <a:rPr lang="en-US" altLang="ja-JP" dirty="0" smtClean="0">
                <a:latin typeface="Times New Roman"/>
                <a:cs typeface="Times New Roman"/>
              </a:rPr>
              <a:t>photodiode</a:t>
            </a:r>
          </a:p>
          <a:p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dirty="0">
                <a:latin typeface="Times New Roman"/>
                <a:cs typeface="Times New Roman"/>
              </a:rPr>
              <a:t>8 GHz bandwidth real-time oscilloscope </a:t>
            </a:r>
            <a:endParaRPr lang="en-US" altLang="ja-JP" dirty="0">
              <a:latin typeface="Times New Roman"/>
              <a:cs typeface="Times New Roman"/>
            </a:endParaRPr>
          </a:p>
        </p:txBody>
      </p:sp>
      <p:pic>
        <p:nvPicPr>
          <p:cNvPr id="7" name="図 6" descr="スクリーンショット 2014-05-14 午前5.3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9" y="1387568"/>
            <a:ext cx="7988300" cy="16764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422212" y="6332002"/>
            <a:ext cx="5431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i="1" dirty="0">
                <a:latin typeface="Times New Roman"/>
                <a:cs typeface="Times New Roman"/>
              </a:rPr>
              <a:t>Ref: </a:t>
            </a:r>
            <a:r>
              <a:rPr lang="en-US" altLang="ja-JP" i="1" dirty="0">
                <a:latin typeface="Times New Roman"/>
                <a:cs typeface="Times New Roman"/>
              </a:rPr>
              <a:t>J. </a:t>
            </a:r>
            <a:r>
              <a:rPr lang="en-US" altLang="ja-JP" i="1" dirty="0" err="1">
                <a:latin typeface="Times New Roman"/>
                <a:cs typeface="Times New Roman"/>
              </a:rPr>
              <a:t>Hult</a:t>
            </a:r>
            <a:r>
              <a:rPr lang="en-US" altLang="ja-JP" i="1" dirty="0">
                <a:latin typeface="Times New Roman"/>
                <a:cs typeface="Times New Roman"/>
              </a:rPr>
              <a:t>, et al. (2007) Opt. Exp., </a:t>
            </a:r>
            <a:r>
              <a:rPr lang="en-US" altLang="ja-JP" b="1" i="1" dirty="0">
                <a:latin typeface="Times New Roman"/>
                <a:cs typeface="Times New Roman"/>
              </a:rPr>
              <a:t>15</a:t>
            </a:r>
            <a:r>
              <a:rPr lang="en-US" altLang="ja-JP" i="1" dirty="0">
                <a:latin typeface="Times New Roman"/>
                <a:cs typeface="Times New Roman"/>
              </a:rPr>
              <a:t>: 11385.</a:t>
            </a:r>
            <a:r>
              <a:rPr lang="ja-JP" altLang="ja-JP" i="1" dirty="0">
                <a:latin typeface="Times New Roman"/>
                <a:cs typeface="Times New Roman"/>
              </a:rPr>
              <a:t> </a:t>
            </a:r>
            <a:endParaRPr lang="ja-JP" altLang="en-US" i="1" dirty="0"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23059" y="1167474"/>
            <a:ext cx="2755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Spectral width: 600nm</a:t>
            </a:r>
            <a:endParaRPr kumimoji="1" lang="ja-JP" alt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772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094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Times New Roman"/>
                <a:cs typeface="Times New Roman"/>
              </a:rPr>
              <a:t>Broadband absorption spectrum of a gas mixture (CH</a:t>
            </a:r>
            <a:r>
              <a:rPr lang="en-US" altLang="ja-JP" sz="3200" baseline="-25000" dirty="0">
                <a:latin typeface="Times New Roman"/>
                <a:cs typeface="Times New Roman"/>
              </a:rPr>
              <a:t>4</a:t>
            </a:r>
            <a:r>
              <a:rPr lang="en-US" altLang="ja-JP" sz="3200" dirty="0">
                <a:latin typeface="Times New Roman"/>
                <a:cs typeface="Times New Roman"/>
              </a:rPr>
              <a:t> and H</a:t>
            </a:r>
            <a:r>
              <a:rPr lang="en-US" altLang="ja-JP" sz="3200" baseline="-25000" dirty="0">
                <a:latin typeface="Times New Roman"/>
                <a:cs typeface="Times New Roman"/>
              </a:rPr>
              <a:t>2</a:t>
            </a:r>
            <a:r>
              <a:rPr lang="en-US" altLang="ja-JP" sz="3200" dirty="0">
                <a:latin typeface="Times New Roman"/>
                <a:cs typeface="Times New Roman"/>
              </a:rPr>
              <a:t>O)</a:t>
            </a:r>
            <a:r>
              <a:rPr lang="ja-JP" altLang="ja-JP" sz="3200" dirty="0">
                <a:latin typeface="Times New Roman"/>
                <a:cs typeface="Times New Roman"/>
              </a:rPr>
              <a:t> </a:t>
            </a:r>
            <a:endParaRPr kumimoji="1" lang="ja-JP" alt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図 4" descr="スクリーンショット 2014-05-13 午後6.4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74" y="1805699"/>
            <a:ext cx="4661984" cy="335983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5394902"/>
            <a:ext cx="5155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altLang="ja-JP" sz="2400" dirty="0" smtClean="0">
                <a:latin typeface="Times New Roman"/>
                <a:cs typeface="Times New Roman"/>
              </a:rPr>
              <a:t>Average of 1000 wavelength sweeps</a:t>
            </a:r>
          </a:p>
          <a:p>
            <a:pPr marL="457200" indent="-457200">
              <a:buFont typeface="Arial"/>
              <a:buChar char="•"/>
            </a:pPr>
            <a:r>
              <a:rPr lang="en-US" altLang="ja-JP" sz="2400" dirty="0" smtClean="0">
                <a:latin typeface="Times New Roman"/>
                <a:cs typeface="Times New Roman"/>
              </a:rPr>
              <a:t>Total </a:t>
            </a:r>
            <a:r>
              <a:rPr lang="en-US" altLang="ja-JP" sz="2400" dirty="0">
                <a:latin typeface="Times New Roman"/>
                <a:cs typeface="Times New Roman"/>
              </a:rPr>
              <a:t>acquisition </a:t>
            </a:r>
            <a:r>
              <a:rPr lang="en-US" altLang="ja-JP" sz="2400" dirty="0" smtClean="0">
                <a:latin typeface="Times New Roman"/>
                <a:cs typeface="Times New Roman"/>
              </a:rPr>
              <a:t>time: 0.9ms</a:t>
            </a:r>
          </a:p>
        </p:txBody>
      </p:sp>
      <p:pic>
        <p:nvPicPr>
          <p:cNvPr id="8" name="図 7" descr="スクリーンショット 2014-05-14 午前6.12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92" y="2072229"/>
            <a:ext cx="4488519" cy="3255823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383841" y="5484727"/>
            <a:ext cx="3364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 New Roman"/>
                <a:cs typeface="Times New Roman"/>
              </a:rPr>
              <a:t>S</a:t>
            </a:r>
            <a:r>
              <a:rPr lang="en-US" altLang="ja-JP" sz="2400" dirty="0" smtClean="0">
                <a:latin typeface="Times New Roman"/>
                <a:cs typeface="Times New Roman"/>
              </a:rPr>
              <a:t>pectral resolution: 39pm </a:t>
            </a:r>
            <a:endParaRPr lang="ja-JP" alt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701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STEAM </a:t>
            </a:r>
            <a:r>
              <a:rPr lang="en-US" altLang="ja-JP" dirty="0" smtClean="0">
                <a:latin typeface="Times New Roman"/>
                <a:cs typeface="Times New Roman"/>
              </a:rPr>
              <a:t>camera </a:t>
            </a:r>
            <a:endParaRPr kumimoji="1" lang="ja-JP" altLang="en-US" dirty="0">
              <a:latin typeface="Times New Roman"/>
              <a:cs typeface="Times New Roman"/>
            </a:endParaRPr>
          </a:p>
        </p:txBody>
      </p:sp>
      <p:pic>
        <p:nvPicPr>
          <p:cNvPr id="4" name="コンテンツ プレースホルダー 3" descr="スクリーンショット 2014-05-13 午後7.18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 r="4697"/>
          <a:stretch>
            <a:fillRect/>
          </a:stretch>
        </p:blipFill>
        <p:spPr>
          <a:xfrm>
            <a:off x="457200" y="1427096"/>
            <a:ext cx="8229600" cy="4525963"/>
          </a:xfrm>
        </p:spPr>
      </p:pic>
      <p:sp>
        <p:nvSpPr>
          <p:cNvPr id="5" name="正方形/長方形 4"/>
          <p:cNvSpPr/>
          <p:nvPr/>
        </p:nvSpPr>
        <p:spPr>
          <a:xfrm>
            <a:off x="1503810" y="3476001"/>
            <a:ext cx="1637482" cy="1437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458967" y="6319258"/>
            <a:ext cx="45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latin typeface="Times New Roman"/>
                <a:cs typeface="Times New Roman"/>
              </a:rPr>
              <a:t>Ref: K</a:t>
            </a:r>
            <a:r>
              <a:rPr lang="en-US" altLang="ja-JP" i="1" dirty="0">
                <a:latin typeface="Times New Roman"/>
                <a:cs typeface="Times New Roman"/>
              </a:rPr>
              <a:t>. </a:t>
            </a:r>
            <a:r>
              <a:rPr lang="en-US" altLang="ja-JP" i="1" dirty="0" err="1">
                <a:latin typeface="Times New Roman"/>
                <a:cs typeface="Times New Roman"/>
              </a:rPr>
              <a:t>Goda</a:t>
            </a:r>
            <a:r>
              <a:rPr lang="en-US" altLang="ja-JP" i="1" dirty="0">
                <a:latin typeface="Times New Roman"/>
                <a:cs typeface="Times New Roman"/>
              </a:rPr>
              <a:t>, et al. (2009) Nature, </a:t>
            </a:r>
            <a:r>
              <a:rPr lang="en-US" altLang="ja-JP" b="1" i="1" dirty="0">
                <a:latin typeface="Times New Roman"/>
                <a:cs typeface="Times New Roman"/>
              </a:rPr>
              <a:t>458</a:t>
            </a:r>
            <a:r>
              <a:rPr lang="en-US" altLang="ja-JP" i="1" dirty="0">
                <a:latin typeface="Times New Roman"/>
                <a:cs typeface="Times New Roman"/>
              </a:rPr>
              <a:t>: 1145.</a:t>
            </a:r>
            <a:r>
              <a:rPr lang="ja-JP" altLang="ja-JP" i="1" dirty="0">
                <a:latin typeface="Times New Roman"/>
                <a:cs typeface="Times New Roman"/>
              </a:rPr>
              <a:t> </a:t>
            </a:r>
            <a:endParaRPr lang="ja-JP" alt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341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423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2D spatial disperser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4-05-14 午前6.19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b="3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700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424</Words>
  <Application>Microsoft Macintosh PowerPoint</Application>
  <PresentationFormat>画面に合わせる (4:3)</PresentationFormat>
  <Paragraphs>52</Paragraphs>
  <Slides>17</Slides>
  <Notes>1</Notes>
  <HiddenSlides>1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ホワイト</vt:lpstr>
      <vt:lpstr>Serial time-encoded amplified image for real-time observation of fast dynamic phenomena</vt:lpstr>
      <vt:lpstr>Introduction</vt:lpstr>
      <vt:lpstr>Introduction </vt:lpstr>
      <vt:lpstr>Dispersive Fourier transformation (DFT) (分散フーリエ変換) </vt:lpstr>
      <vt:lpstr>Method for DFT</vt:lpstr>
      <vt:lpstr>Gas spectroscopy </vt:lpstr>
      <vt:lpstr>Broadband absorption spectrum of a gas mixture (CH4 and H2O) </vt:lpstr>
      <vt:lpstr>STEAM camera </vt:lpstr>
      <vt:lpstr>2D spatial disperser</vt:lpstr>
      <vt:lpstr>Basic operation of the STEAM camera. </vt:lpstr>
      <vt:lpstr>The laser ablation experiment </vt:lpstr>
      <vt:lpstr>High-throughput single-microparticle imaging flow analyzer </vt:lpstr>
      <vt:lpstr>High-throughput single-microparticle imaging flow analyzer  </vt:lpstr>
      <vt:lpstr>Comparison with a conventional CCD camera and a CMOS camera</vt:lpstr>
      <vt:lpstr>Rare Cell Detection </vt:lpstr>
      <vt:lpstr>Result</vt:lpstr>
      <vt:lpstr>Summary </vt:lpstr>
    </vt:vector>
  </TitlesOfParts>
  <Company>徳島大学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Serial time-encoded amplified image dynamic phenomena for real-time observation of fast </dc:title>
  <dc:creator>謝 宜達</dc:creator>
  <cp:lastModifiedBy>謝 宜達</cp:lastModifiedBy>
  <cp:revision>22</cp:revision>
  <dcterms:created xsi:type="dcterms:W3CDTF">2014-05-13T19:00:42Z</dcterms:created>
  <dcterms:modified xsi:type="dcterms:W3CDTF">2014-05-13T23:45:39Z</dcterms:modified>
</cp:coreProperties>
</file>